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9" r:id="rId1"/>
  </p:sldMasterIdLst>
  <p:notesMasterIdLst>
    <p:notesMasterId r:id="rId3"/>
  </p:notesMasterIdLst>
  <p:sldIdLst>
    <p:sldId id="256" r:id="rId2"/>
  </p:sldIdLst>
  <p:sldSz cx="9144000" cy="6858000" type="screen4x3"/>
  <p:notesSz cx="6858000" cy="9144000"/>
  <p:embeddedFontLst>
    <p:embeddedFont>
      <p:font typeface="Helvetica Neue" panose="02000503000000020004" pitchFamily="2" charset="0"/>
      <p:regular r:id="rId4"/>
      <p:bold r:id="rId5"/>
      <p:italic r:id="rId6"/>
      <p:boldItalic r:id="rId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97E04"/>
    <a:srgbClr val="66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49"/>
    <p:restoredTop sz="94658"/>
  </p:normalViewPr>
  <p:slideViewPr>
    <p:cSldViewPr snapToGrid="0" snapToObjects="1">
      <p:cViewPr varScale="1">
        <p:scale>
          <a:sx n="120" d="100"/>
          <a:sy n="120" d="100"/>
        </p:scale>
        <p:origin x="168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schemas.openxmlformats.org/officeDocument/2006/relationships/font" Target="fonts/font4.fntdata"/><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tableStyles" Target="tableStyles.xml"/><Relationship Id="rId5" Type="http://schemas.openxmlformats.org/officeDocument/2006/relationships/font" Target="fonts/font2.fntdata"/><Relationship Id="rId10" Type="http://schemas.openxmlformats.org/officeDocument/2006/relationships/theme" Target="theme/theme1.xml"/><Relationship Id="rId4" Type="http://schemas.openxmlformats.org/officeDocument/2006/relationships/font" Target="fonts/font1.fntdata"/><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a Nunez" userId="18269231420_tp_box_2" providerId="OAuth2" clId="{3D21AF84-2B7F-5948-94DD-D02D0D7CE102}"/>
    <pc:docChg chg="undo custSel modSld modMainMaster">
      <pc:chgData name="Cara Nunez" userId="18269231420_tp_box_2" providerId="OAuth2" clId="{3D21AF84-2B7F-5948-94DD-D02D0D7CE102}" dt="2026-03-18T13:42:50.937" v="98" actId="20577"/>
      <pc:docMkLst>
        <pc:docMk/>
      </pc:docMkLst>
      <pc:sldChg chg="addSp delSp modSp mod">
        <pc:chgData name="Cara Nunez" userId="18269231420_tp_box_2" providerId="OAuth2" clId="{3D21AF84-2B7F-5948-94DD-D02D0D7CE102}" dt="2026-03-18T13:42:50.937" v="98" actId="20577"/>
        <pc:sldMkLst>
          <pc:docMk/>
          <pc:sldMk cId="0" sldId="256"/>
        </pc:sldMkLst>
        <pc:spChg chg="mod">
          <ac:chgData name="Cara Nunez" userId="18269231420_tp_box_2" providerId="OAuth2" clId="{3D21AF84-2B7F-5948-94DD-D02D0D7CE102}" dt="2026-03-13T20:19:52.732" v="86" actId="20577"/>
          <ac:spMkLst>
            <pc:docMk/>
            <pc:sldMk cId="0" sldId="256"/>
            <ac:spMk id="6" creationId="{99A8E1C5-E4F7-304F-9DDE-71ABA87D9B8D}"/>
          </ac:spMkLst>
        </pc:spChg>
        <pc:spChg chg="mod">
          <ac:chgData name="Cara Nunez" userId="18269231420_tp_box_2" providerId="OAuth2" clId="{3D21AF84-2B7F-5948-94DD-D02D0D7CE102}" dt="2026-03-18T13:42:50.937" v="98" actId="20577"/>
          <ac:spMkLst>
            <pc:docMk/>
            <pc:sldMk cId="0" sldId="256"/>
            <ac:spMk id="8" creationId="{0512B23A-FE57-2240-9EA3-F4F0F65CD494}"/>
          </ac:spMkLst>
        </pc:spChg>
      </pc:sldChg>
      <pc:sldMasterChg chg="modSldLayout">
        <pc:chgData name="Cara Nunez" userId="18269231420_tp_box_2" providerId="OAuth2" clId="{3D21AF84-2B7F-5948-94DD-D02D0D7CE102}" dt="2026-03-13T20:19:11.732" v="83" actId="14100"/>
        <pc:sldMasterMkLst>
          <pc:docMk/>
          <pc:sldMasterMk cId="0" sldId="2147483649"/>
        </pc:sldMasterMkLst>
        <pc:sldLayoutChg chg="addSp delSp modSp mod">
          <pc:chgData name="Cara Nunez" userId="18269231420_tp_box_2" providerId="OAuth2" clId="{3D21AF84-2B7F-5948-94DD-D02D0D7CE102}" dt="2026-03-13T20:19:11.732" v="83" actId="14100"/>
          <pc:sldLayoutMkLst>
            <pc:docMk/>
            <pc:sldMasterMk cId="0" sldId="2147483649"/>
            <pc:sldLayoutMk cId="0" sldId="2147483648"/>
          </pc:sldLayoutMkLst>
          <pc:spChg chg="add mod">
            <ac:chgData name="Cara Nunez" userId="18269231420_tp_box_2" providerId="OAuth2" clId="{3D21AF84-2B7F-5948-94DD-D02D0D7CE102}" dt="2026-03-13T20:18:36.259" v="76" actId="14100"/>
            <ac:spMkLst>
              <pc:docMk/>
              <pc:sldMasterMk cId="0" sldId="2147483649"/>
              <pc:sldLayoutMk cId="0" sldId="2147483648"/>
              <ac:spMk id="2" creationId="{1F66D2BF-0EBC-0966-A069-7C953A98DCAA}"/>
            </ac:spMkLst>
          </pc:spChg>
          <pc:spChg chg="mod">
            <ac:chgData name="Cara Nunez" userId="18269231420_tp_box_2" providerId="OAuth2" clId="{3D21AF84-2B7F-5948-94DD-D02D0D7CE102}" dt="2026-03-13T20:18:24.032" v="75" actId="1076"/>
            <ac:spMkLst>
              <pc:docMk/>
              <pc:sldMasterMk cId="0" sldId="2147483649"/>
              <pc:sldLayoutMk cId="0" sldId="2147483648"/>
              <ac:spMk id="9" creationId="{3DE504A4-FD7A-9242-8A24-74B26BC2636C}"/>
            </ac:spMkLst>
          </pc:spChg>
          <pc:spChg chg="mod">
            <ac:chgData name="Cara Nunez" userId="18269231420_tp_box_2" providerId="OAuth2" clId="{3D21AF84-2B7F-5948-94DD-D02D0D7CE102}" dt="2026-03-13T20:19:11.732" v="83" actId="14100"/>
            <ac:spMkLst>
              <pc:docMk/>
              <pc:sldMasterMk cId="0" sldId="2147483649"/>
              <pc:sldLayoutMk cId="0" sldId="2147483648"/>
              <ac:spMk id="16" creationId="{00000000-0000-0000-0000-000000000000}"/>
            </ac:spMkLst>
          </pc:spChg>
          <pc:spChg chg="mod">
            <ac:chgData name="Cara Nunez" userId="18269231420_tp_box_2" providerId="OAuth2" clId="{3D21AF84-2B7F-5948-94DD-D02D0D7CE102}" dt="2026-03-13T20:11:24.408" v="12" actId="20577"/>
            <ac:spMkLst>
              <pc:docMk/>
              <pc:sldMasterMk cId="0" sldId="2147483649"/>
              <pc:sldLayoutMk cId="0" sldId="2147483648"/>
              <ac:spMk id="17" creationId="{00000000-0000-0000-0000-000000000000}"/>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800" cy="458788"/>
          </a:xfrm>
          <a:prstGeom prst="rect">
            <a:avLst/>
          </a:prstGeom>
          <a:noFill/>
          <a:ln>
            <a:noFill/>
          </a:ln>
        </p:spPr>
        <p:txBody>
          <a:bodyPr spcFirstLastPara="1" wrap="square" lIns="91425" tIns="91425" rIns="91425" bIns="91425" anchor="t" anchorCtr="0"/>
          <a:lstStyle>
            <a:lvl1pPr marL="0" marR="0" lvl="0" indent="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3" y="0"/>
            <a:ext cx="2971800" cy="458788"/>
          </a:xfrm>
          <a:prstGeom prst="rect">
            <a:avLst/>
          </a:prstGeom>
          <a:noFill/>
          <a:ln>
            <a:noFill/>
          </a:ln>
        </p:spPr>
        <p:txBody>
          <a:bodyPr spcFirstLastPara="1" wrap="square" lIns="91425" tIns="91425" rIns="91425" bIns="91425" anchor="t" anchorCtr="0"/>
          <a:lstStyle>
            <a:lvl1pPr marL="0" marR="0" lvl="0" indent="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1371600" y="1143000"/>
            <a:ext cx="41148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Shape 6"/>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800" cy="458787"/>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
        <p:cNvGrpSpPr/>
        <p:nvPr/>
      </p:nvGrpSpPr>
      <p:grpSpPr>
        <a:xfrm>
          <a:off x="0" y="0"/>
          <a:ext cx="0" cy="0"/>
          <a:chOff x="0" y="0"/>
          <a:chExt cx="0" cy="0"/>
        </a:xfrm>
      </p:grpSpPr>
      <p:sp>
        <p:nvSpPr>
          <p:cNvPr id="23" name="Shape 23"/>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24" name="Shape 24"/>
          <p:cNvSpPr>
            <a:spLocks noGrp="1" noRot="1" noChangeAspect="1"/>
          </p:cNvSpPr>
          <p:nvPr>
            <p:ph type="sldImg" idx="2"/>
          </p:nvPr>
        </p:nvSpPr>
        <p:spPr>
          <a:xfrm>
            <a:off x="1371600" y="1143000"/>
            <a:ext cx="4114800" cy="30861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Custom Layout" userDrawn="1">
  <p:cSld name="Custom Layout">
    <p:spTree>
      <p:nvGrpSpPr>
        <p:cNvPr id="1" name="Shape 15"/>
        <p:cNvGrpSpPr/>
        <p:nvPr/>
      </p:nvGrpSpPr>
      <p:grpSpPr>
        <a:xfrm>
          <a:off x="0" y="0"/>
          <a:ext cx="0" cy="0"/>
          <a:chOff x="0" y="0"/>
          <a:chExt cx="0" cy="0"/>
        </a:xfrm>
      </p:grpSpPr>
      <p:sp>
        <p:nvSpPr>
          <p:cNvPr id="2" name="Rounded Rectangle 1">
            <a:extLst>
              <a:ext uri="{FF2B5EF4-FFF2-40B4-BE49-F238E27FC236}">
                <a16:creationId xmlns:a16="http://schemas.microsoft.com/office/drawing/2014/main" id="{1F66D2BF-0EBC-0966-A069-7C953A98DCAA}"/>
              </a:ext>
            </a:extLst>
          </p:cNvPr>
          <p:cNvSpPr/>
          <p:nvPr userDrawn="1"/>
        </p:nvSpPr>
        <p:spPr>
          <a:xfrm>
            <a:off x="8038993" y="57272"/>
            <a:ext cx="1005840" cy="792000"/>
          </a:xfrm>
          <a:prstGeom prst="roundRect">
            <a:avLst/>
          </a:prstGeom>
          <a:solidFill>
            <a:schemeClr val="bg1"/>
          </a:solidFill>
          <a:ln w="50800">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lIns="0" tIns="0" rIns="0" rtlCol="0" anchor="ctr"/>
          <a:lstStyle/>
          <a:p>
            <a:pPr algn="ctr"/>
            <a:endParaRPr lang="en-US" sz="3000" b="1" dirty="0">
              <a:solidFill>
                <a:srgbClr val="F97E04"/>
              </a:solidFill>
              <a:latin typeface="Arial" panose="020B0604020202020204" pitchFamily="34" charset="0"/>
              <a:cs typeface="Arial" panose="020B0604020202020204" pitchFamily="34" charset="0"/>
            </a:endParaRPr>
          </a:p>
        </p:txBody>
      </p:sp>
      <p:sp>
        <p:nvSpPr>
          <p:cNvPr id="16" name="Shape 16"/>
          <p:cNvSpPr txBox="1">
            <a:spLocks noGrp="1"/>
          </p:cNvSpPr>
          <p:nvPr>
            <p:ph type="title"/>
          </p:nvPr>
        </p:nvSpPr>
        <p:spPr>
          <a:xfrm>
            <a:off x="1046351" y="491546"/>
            <a:ext cx="6990279" cy="503999"/>
          </a:xfrm>
          <a:prstGeom prst="rect">
            <a:avLst/>
          </a:prstGeom>
          <a:noFill/>
          <a:ln>
            <a:noFill/>
          </a:ln>
        </p:spPr>
        <p:txBody>
          <a:bodyPr spcFirstLastPara="1" wrap="square" lIns="91425" tIns="91425" rIns="91425" bIns="91425" anchor="ctr" anchorCtr="0"/>
          <a:lstStyle>
            <a:lvl1pPr marL="0" marR="0" lvl="0" indent="0" algn="ctr" rtl="0">
              <a:lnSpc>
                <a:spcPct val="90000"/>
              </a:lnSpc>
              <a:spcBef>
                <a:spcPts val="0"/>
              </a:spcBef>
              <a:spcAft>
                <a:spcPts val="0"/>
              </a:spcAft>
              <a:buClr>
                <a:srgbClr val="002060"/>
              </a:buClr>
              <a:buSzPts val="1400"/>
              <a:buFont typeface="Helvetica Neue"/>
              <a:buNone/>
              <a:defRPr sz="2250" b="0" i="0" u="none" strike="noStrike" cap="none">
                <a:solidFill>
                  <a:srgbClr val="002060"/>
                </a:solidFill>
                <a:latin typeface="Helvetica Neue"/>
                <a:ea typeface="Helvetica Neue"/>
                <a:cs typeface="Helvetica Neue"/>
                <a:sym typeface="Helvetica Neue"/>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dirty="0"/>
          </a:p>
        </p:txBody>
      </p:sp>
      <p:sp>
        <p:nvSpPr>
          <p:cNvPr id="17" name="Shape 17"/>
          <p:cNvSpPr txBox="1"/>
          <p:nvPr/>
        </p:nvSpPr>
        <p:spPr>
          <a:xfrm>
            <a:off x="602087" y="5674"/>
            <a:ext cx="2802425" cy="30008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350" b="0" i="0" u="none" strike="noStrike" cap="none" dirty="0">
                <a:solidFill>
                  <a:srgbClr val="BFBFBF"/>
                </a:solidFill>
                <a:latin typeface="Helvetica Neue"/>
                <a:ea typeface="Helvetica Neue"/>
                <a:cs typeface="Helvetica Neue"/>
                <a:sym typeface="Helvetica Neue"/>
              </a:rPr>
              <a:t>IEEE Haptics Symposium 2026</a:t>
            </a:r>
            <a:endParaRPr sz="1350" dirty="0">
              <a:solidFill>
                <a:srgbClr val="BFBFBF"/>
              </a:solidFill>
              <a:latin typeface="Helvetica Neue"/>
              <a:ea typeface="Helvetica Neue"/>
              <a:cs typeface="Helvetica Neue"/>
              <a:sym typeface="Helvetica Neue"/>
            </a:endParaRPr>
          </a:p>
        </p:txBody>
      </p:sp>
      <p:sp>
        <p:nvSpPr>
          <p:cNvPr id="20" name="Shape 20"/>
          <p:cNvSpPr txBox="1">
            <a:spLocks noGrp="1"/>
          </p:cNvSpPr>
          <p:nvPr>
            <p:ph type="body" idx="2"/>
          </p:nvPr>
        </p:nvSpPr>
        <p:spPr>
          <a:xfrm>
            <a:off x="863296" y="1070869"/>
            <a:ext cx="7418069" cy="342000"/>
          </a:xfrm>
          <a:prstGeom prst="rect">
            <a:avLst/>
          </a:prstGeom>
          <a:noFill/>
          <a:ln>
            <a:noFill/>
          </a:ln>
        </p:spPr>
        <p:txBody>
          <a:bodyPr spcFirstLastPara="1" wrap="square" lIns="91425" tIns="91425" rIns="91425" bIns="91425" anchor="t" anchorCtr="0"/>
          <a:lstStyle>
            <a:lvl1pPr marL="457200" marR="0" lvl="0" indent="-228600" algn="ctr" rtl="0">
              <a:lnSpc>
                <a:spcPct val="90000"/>
              </a:lnSpc>
              <a:spcBef>
                <a:spcPts val="1000"/>
              </a:spcBef>
              <a:spcAft>
                <a:spcPts val="0"/>
              </a:spcAft>
              <a:buClr>
                <a:schemeClr val="dk1"/>
              </a:buClr>
              <a:buSzPts val="2800"/>
              <a:buFont typeface="Arial"/>
              <a:buNone/>
              <a:defRPr sz="1650" b="0" i="0" u="none" strike="noStrike" cap="none">
                <a:solidFill>
                  <a:schemeClr val="dk1"/>
                </a:solidFill>
                <a:latin typeface="Helvetica Neue"/>
                <a:ea typeface="Helvetica Neue"/>
                <a:cs typeface="Helvetica Neue"/>
                <a:sym typeface="Helvetica Neue"/>
              </a:defRPr>
            </a:lvl1pPr>
            <a:lvl2pPr marL="914400" marR="0" lvl="1" indent="-228600"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dirty="0"/>
          </a:p>
        </p:txBody>
      </p:sp>
      <p:pic>
        <p:nvPicPr>
          <p:cNvPr id="21" name="Shape 21"/>
          <p:cNvPicPr preferRelativeResize="0"/>
          <p:nvPr/>
        </p:nvPicPr>
        <p:blipFill rotWithShape="1">
          <a:blip r:embed="rId2">
            <a:alphaModFix/>
          </a:blip>
          <a:srcRect/>
          <a:stretch/>
        </p:blipFill>
        <p:spPr>
          <a:xfrm>
            <a:off x="54418" y="57272"/>
            <a:ext cx="646843" cy="792000"/>
          </a:xfrm>
          <a:prstGeom prst="rect">
            <a:avLst/>
          </a:prstGeom>
          <a:noFill/>
          <a:ln>
            <a:noFill/>
          </a:ln>
        </p:spPr>
      </p:pic>
      <p:sp>
        <p:nvSpPr>
          <p:cNvPr id="9" name="TextBox 8">
            <a:extLst>
              <a:ext uri="{FF2B5EF4-FFF2-40B4-BE49-F238E27FC236}">
                <a16:creationId xmlns:a16="http://schemas.microsoft.com/office/drawing/2014/main" id="{3DE504A4-FD7A-9242-8A24-74B26BC2636C}"/>
              </a:ext>
            </a:extLst>
          </p:cNvPr>
          <p:cNvSpPr txBox="1"/>
          <p:nvPr userDrawn="1"/>
        </p:nvSpPr>
        <p:spPr>
          <a:xfrm>
            <a:off x="8038994" y="58664"/>
            <a:ext cx="1008202" cy="211285"/>
          </a:xfrm>
          <a:prstGeom prst="rect">
            <a:avLst/>
          </a:prstGeom>
          <a:noFill/>
        </p:spPr>
        <p:txBody>
          <a:bodyPr wrap="none" lIns="0" tIns="0" rIns="0" bIns="0" rtlCol="0" anchor="ctr" anchorCtr="1">
            <a:noAutofit/>
          </a:bodyPr>
          <a:lstStyle/>
          <a:p>
            <a:r>
              <a:rPr lang="en-US" sz="1000" dirty="0">
                <a:solidFill>
                  <a:srgbClr val="F97E04"/>
                </a:solidFill>
                <a:latin typeface="Arial Rounded MT Bold" panose="020F0704030504030204" pitchFamily="34" charset="77"/>
              </a:rPr>
              <a:t>poster</a:t>
            </a: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628650" y="365126"/>
            <a:ext cx="7886700" cy="1325563"/>
          </a:xfrm>
          <a:prstGeom prst="rect">
            <a:avLst/>
          </a:prstGeom>
          <a:noFill/>
          <a:ln>
            <a:noFill/>
          </a:ln>
        </p:spPr>
        <p:txBody>
          <a:bodyPr spcFirstLastPara="1" wrap="square" lIns="91425" tIns="91425" rIns="91425" bIns="91425" anchor="ctr" anchorCtr="0"/>
          <a:lstStyle>
            <a:lvl1pPr marL="0" marR="0" lvl="0" indent="0" algn="l" rtl="0">
              <a:lnSpc>
                <a:spcPct val="90000"/>
              </a:lnSpc>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11" name="Shape 11"/>
          <p:cNvSpPr txBox="1">
            <a:spLocks noGrp="1"/>
          </p:cNvSpPr>
          <p:nvPr>
            <p:ph type="body" idx="1"/>
          </p:nvPr>
        </p:nvSpPr>
        <p:spPr>
          <a:xfrm>
            <a:off x="628650" y="1825625"/>
            <a:ext cx="7886700" cy="4351338"/>
          </a:xfrm>
          <a:prstGeom prst="rect">
            <a:avLst/>
          </a:prstGeom>
          <a:noFill/>
          <a:ln>
            <a:noFill/>
          </a:ln>
        </p:spPr>
        <p:txBody>
          <a:bodyPr spcFirstLastPara="1" wrap="square" lIns="91425" tIns="91425" rIns="91425" bIns="91425"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Shape 12"/>
          <p:cNvSpPr txBox="1">
            <a:spLocks noGrp="1"/>
          </p:cNvSpPr>
          <p:nvPr>
            <p:ph type="dt" idx="10"/>
          </p:nvPr>
        </p:nvSpPr>
        <p:spPr>
          <a:xfrm>
            <a:off x="628650" y="6356351"/>
            <a:ext cx="2057400" cy="365125"/>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Shape 13"/>
          <p:cNvSpPr txBox="1">
            <a:spLocks noGrp="1"/>
          </p:cNvSpPr>
          <p:nvPr>
            <p:ph type="ftr" idx="11"/>
          </p:nvPr>
        </p:nvSpPr>
        <p:spPr>
          <a:xfrm>
            <a:off x="3028950" y="6356351"/>
            <a:ext cx="3086100" cy="365125"/>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ip@hapticssymposium.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863294" y="285873"/>
            <a:ext cx="7418070" cy="503999"/>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rgbClr val="002060"/>
              </a:buClr>
              <a:buFont typeface="Helvetica Neue"/>
              <a:buNone/>
            </a:pPr>
            <a:r>
              <a:rPr lang="en-CA" sz="2250" b="1" i="0" u="none" strike="noStrike" cap="none" dirty="0">
                <a:solidFill>
                  <a:schemeClr val="tx1"/>
                </a:solidFill>
                <a:latin typeface="Arial" panose="020B0604020202020204" pitchFamily="34" charset="0"/>
                <a:cs typeface="Arial" panose="020B0604020202020204" pitchFamily="34" charset="0"/>
                <a:sym typeface="Helvetica Neue"/>
              </a:rPr>
              <a:t>Insert title of your WIP poster</a:t>
            </a:r>
            <a:endParaRPr sz="2250" b="1" i="0" u="none" strike="noStrike" cap="none" dirty="0">
              <a:solidFill>
                <a:schemeClr val="tx1"/>
              </a:solidFill>
              <a:latin typeface="Arial" panose="020B0604020202020204" pitchFamily="34" charset="0"/>
              <a:cs typeface="Arial" panose="020B0604020202020204" pitchFamily="34" charset="0"/>
              <a:sym typeface="Helvetica Neue"/>
            </a:endParaRPr>
          </a:p>
        </p:txBody>
      </p:sp>
      <p:sp>
        <p:nvSpPr>
          <p:cNvPr id="28" name="Shape 28"/>
          <p:cNvSpPr txBox="1">
            <a:spLocks noGrp="1"/>
          </p:cNvSpPr>
          <p:nvPr>
            <p:ph type="body" idx="2"/>
          </p:nvPr>
        </p:nvSpPr>
        <p:spPr>
          <a:xfrm>
            <a:off x="863296" y="793069"/>
            <a:ext cx="7418069" cy="3420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chemeClr val="dk1"/>
              </a:buClr>
              <a:buFont typeface="Arial"/>
              <a:buNone/>
            </a:pPr>
            <a:r>
              <a:rPr lang="en-CA" dirty="0">
                <a:solidFill>
                  <a:schemeClr val="tx1"/>
                </a:solidFill>
                <a:latin typeface="Arial" panose="020B0604020202020204" pitchFamily="34" charset="0"/>
                <a:cs typeface="Arial" panose="020B0604020202020204" pitchFamily="34" charset="0"/>
              </a:rPr>
              <a:t>Insert list of authors</a:t>
            </a:r>
            <a:endParaRPr sz="1650" b="0" i="0" u="none" strike="noStrike" cap="none" dirty="0">
              <a:solidFill>
                <a:schemeClr val="tx1"/>
              </a:solidFill>
              <a:latin typeface="Arial" panose="020B0604020202020204" pitchFamily="34" charset="0"/>
              <a:cs typeface="Arial" panose="020B0604020202020204" pitchFamily="34" charset="0"/>
              <a:sym typeface="Helvetica Neue"/>
            </a:endParaRPr>
          </a:p>
        </p:txBody>
      </p:sp>
      <p:sp>
        <p:nvSpPr>
          <p:cNvPr id="6" name="TextBox 5">
            <a:extLst>
              <a:ext uri="{FF2B5EF4-FFF2-40B4-BE49-F238E27FC236}">
                <a16:creationId xmlns:a16="http://schemas.microsoft.com/office/drawing/2014/main" id="{99A8E1C5-E4F7-304F-9DDE-71ABA87D9B8D}"/>
              </a:ext>
            </a:extLst>
          </p:cNvPr>
          <p:cNvSpPr txBox="1"/>
          <p:nvPr/>
        </p:nvSpPr>
        <p:spPr>
          <a:xfrm>
            <a:off x="8081319" y="259630"/>
            <a:ext cx="916452" cy="501755"/>
          </a:xfrm>
          <a:prstGeom prst="rect">
            <a:avLst/>
          </a:prstGeom>
          <a:noFill/>
          <a:effectLst>
            <a:softEdge rad="0"/>
          </a:effectLst>
        </p:spPr>
        <p:txBody>
          <a:bodyPr vert="horz" wrap="none" lIns="0" tIns="0" rIns="0" bIns="0" rtlCol="0" anchor="ctr" anchorCtr="1">
            <a:noAutofit/>
          </a:bodyPr>
          <a:lstStyle/>
          <a:p>
            <a:r>
              <a:rPr lang="en-US" sz="2200" b="1" dirty="0">
                <a:solidFill>
                  <a:srgbClr val="F97E04"/>
                </a:solidFill>
                <a:latin typeface="Arial Rounded MT Bold" panose="020F0704030504030204" pitchFamily="34" charset="77"/>
                <a:cs typeface="Arial Hebrew Scholar" pitchFamily="2" charset="-79"/>
              </a:rPr>
              <a:t>WIP1</a:t>
            </a:r>
          </a:p>
        </p:txBody>
      </p:sp>
      <p:sp>
        <p:nvSpPr>
          <p:cNvPr id="8" name="TextBox 7">
            <a:extLst>
              <a:ext uri="{FF2B5EF4-FFF2-40B4-BE49-F238E27FC236}">
                <a16:creationId xmlns:a16="http://schemas.microsoft.com/office/drawing/2014/main" id="{0512B23A-FE57-2240-9EA3-F4F0F65CD494}"/>
              </a:ext>
            </a:extLst>
          </p:cNvPr>
          <p:cNvSpPr txBox="1"/>
          <p:nvPr/>
        </p:nvSpPr>
        <p:spPr>
          <a:xfrm>
            <a:off x="393539" y="1388962"/>
            <a:ext cx="8356922" cy="5139159"/>
          </a:xfrm>
          <a:prstGeom prst="rect">
            <a:avLst/>
          </a:prstGeom>
          <a:noFill/>
        </p:spPr>
        <p:txBody>
          <a:bodyPr wrap="square" rtlCol="0">
            <a:noAutofit/>
          </a:bodyPr>
          <a:lstStyle/>
          <a:p>
            <a:r>
              <a:rPr lang="en-US" sz="1800" dirty="0"/>
              <a:t>We recommend using this template for your WIP teaser slide. The title of your WIP paper and the list of authors can be inserted above. The location assigned to your WIP poster can be displayed in the upper right corner. You may redesign this slide in any way that you would like.</a:t>
            </a:r>
          </a:p>
          <a:p>
            <a:endParaRPr lang="en-US" sz="1800" dirty="0"/>
          </a:p>
          <a:p>
            <a:r>
              <a:rPr lang="en-US" sz="1800" dirty="0"/>
              <a:t>The goal of your teaser is to </a:t>
            </a:r>
            <a:r>
              <a:rPr lang="en-US" sz="1800" b="1" dirty="0">
                <a:solidFill>
                  <a:srgbClr val="F97E04"/>
                </a:solidFill>
              </a:rPr>
              <a:t>attract</a:t>
            </a:r>
            <a:r>
              <a:rPr lang="en-US" sz="1800" dirty="0"/>
              <a:t> the audience to your poster.</a:t>
            </a:r>
            <a:br>
              <a:rPr lang="en-US" sz="1800" dirty="0"/>
            </a:br>
            <a:r>
              <a:rPr lang="en-US" sz="1800" dirty="0">
                <a:solidFill>
                  <a:schemeClr val="tx1"/>
                </a:solidFill>
              </a:rPr>
              <a:t>Be </a:t>
            </a:r>
            <a:r>
              <a:rPr lang="en-US" sz="1800" b="1" dirty="0">
                <a:solidFill>
                  <a:srgbClr val="F97E04"/>
                </a:solidFill>
              </a:rPr>
              <a:t>creative</a:t>
            </a:r>
            <a:r>
              <a:rPr lang="en-US" sz="1800" dirty="0"/>
              <a:t> and remember that you don’t have to summarize all your work!</a:t>
            </a:r>
          </a:p>
          <a:p>
            <a:endParaRPr lang="en-US" sz="1800" dirty="0"/>
          </a:p>
          <a:p>
            <a:r>
              <a:rPr lang="en-US" sz="1800" dirty="0"/>
              <a:t>Please follow these guidelines:</a:t>
            </a:r>
          </a:p>
          <a:p>
            <a:pPr marL="285750" lvl="2" indent="-285750">
              <a:buFont typeface="Arial" panose="020B0604020202020204" pitchFamily="34" charset="0"/>
              <a:buChar char="•"/>
            </a:pPr>
            <a:r>
              <a:rPr lang="en-US" sz="1800" dirty="0"/>
              <a:t>Your PowerPoint file should not exceed 10 MB.</a:t>
            </a:r>
          </a:p>
          <a:p>
            <a:pPr marL="285750" lvl="2" indent="-285750">
              <a:buFont typeface="Arial" panose="020B0604020202020204" pitchFamily="34" charset="0"/>
              <a:buChar char="•"/>
            </a:pPr>
            <a:r>
              <a:rPr lang="en-US" sz="1800" dirty="0"/>
              <a:t>Visual aids are strongly encouraged.</a:t>
            </a:r>
          </a:p>
          <a:p>
            <a:pPr marL="285750" lvl="2" indent="-285750">
              <a:buFont typeface="Arial" panose="020B0604020202020204" pitchFamily="34" charset="0"/>
              <a:buChar char="•"/>
            </a:pPr>
            <a:r>
              <a:rPr lang="en-US" sz="1800" dirty="0"/>
              <a:t>Videos must be embedded and may not be submitted as a separate file.</a:t>
            </a:r>
          </a:p>
          <a:p>
            <a:pPr marL="285750" lvl="2" indent="-285750">
              <a:buFont typeface="Arial" panose="020B0604020202020204" pitchFamily="34" charset="0"/>
              <a:buChar char="•"/>
            </a:pPr>
            <a:r>
              <a:rPr lang="en-US" sz="1800" dirty="0"/>
              <a:t>All animations and videos must play automatically on one slide. Use PowerPoint animations to program all timing as part of the slide.</a:t>
            </a:r>
          </a:p>
          <a:p>
            <a:pPr marL="285750" lvl="2" indent="-285750">
              <a:buFont typeface="Arial" panose="020B0604020202020204" pitchFamily="34" charset="0"/>
              <a:buChar char="•"/>
            </a:pPr>
            <a:r>
              <a:rPr lang="en-US" sz="1800" dirty="0"/>
              <a:t>Your teaser cannot exceed </a:t>
            </a:r>
            <a:r>
              <a:rPr lang="en-US" sz="1800" b="1" dirty="0"/>
              <a:t>45 seconds</a:t>
            </a:r>
            <a:r>
              <a:rPr lang="en-US" sz="1800" dirty="0"/>
              <a:t>.</a:t>
            </a:r>
          </a:p>
          <a:p>
            <a:pPr marL="285750" indent="-285750">
              <a:buFont typeface="Arial" panose="020B0604020202020204" pitchFamily="34" charset="0"/>
              <a:buChar char="•"/>
            </a:pPr>
            <a:endParaRPr lang="en-US" sz="1800" dirty="0"/>
          </a:p>
          <a:p>
            <a:r>
              <a:rPr lang="en-US" sz="1800" dirty="0"/>
              <a:t>Send an email to </a:t>
            </a:r>
            <a:r>
              <a:rPr lang="en-US" sz="1800" dirty="0">
                <a:hlinkClick r:id="rId3"/>
              </a:rPr>
              <a:t>wip@hapticssymposium.org</a:t>
            </a:r>
            <a:r>
              <a:rPr lang="en-US" sz="1800" dirty="0"/>
              <a:t> with your teaser slide attached or a link to its location no later than </a:t>
            </a:r>
            <a:r>
              <a:rPr lang="en-US" sz="1800" b="1" u="sng"/>
              <a:t>March 27, </a:t>
            </a:r>
            <a:r>
              <a:rPr lang="en-US" sz="1800" b="1" u="sng" dirty="0"/>
              <a:t>2026</a:t>
            </a:r>
            <a:r>
              <a:rPr lang="en-US" sz="1800" dirty="0"/>
              <a:t>.</a:t>
            </a:r>
          </a:p>
          <a:p>
            <a:pPr marL="285750" indent="-285750">
              <a:buFont typeface="Arial" panose="020B0604020202020204" pitchFamily="34" charset="0"/>
              <a:buChar char="•"/>
            </a:pPr>
            <a:endParaRPr lang="en-US" sz="1800" dirty="0"/>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TotalTime>
  <Words>189</Words>
  <Application>Microsoft Macintosh PowerPoint</Application>
  <PresentationFormat>On-screen Show (4:3)</PresentationFormat>
  <Paragraphs>15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Helvetica Neue</vt:lpstr>
      <vt:lpstr>Arial Rounded MT Bold</vt:lpstr>
      <vt:lpstr>Calibri</vt:lpstr>
      <vt:lpstr>Office Theme</vt:lpstr>
      <vt:lpstr>Insert title of your WIP poster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Cara M. Nunez</cp:lastModifiedBy>
  <cp:revision>7</cp:revision>
  <dcterms:modified xsi:type="dcterms:W3CDTF">2026-03-18T13:42:57Z</dcterms:modified>
</cp:coreProperties>
</file>